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2" r:id="rId2"/>
    <p:sldId id="256" r:id="rId3"/>
    <p:sldId id="263" r:id="rId4"/>
    <p:sldId id="265" r:id="rId5"/>
    <p:sldId id="269" r:id="rId6"/>
    <p:sldId id="270" r:id="rId7"/>
    <p:sldId id="264" r:id="rId8"/>
    <p:sldId id="266" r:id="rId9"/>
    <p:sldId id="267" r:id="rId10"/>
    <p:sldId id="268" r:id="rId11"/>
    <p:sldId id="271" r:id="rId12"/>
    <p:sldId id="273" r:id="rId13"/>
    <p:sldId id="274" r:id="rId14"/>
  </p:sldIdLst>
  <p:sldSz cx="9144000" cy="6858000" type="screen4x3"/>
  <p:notesSz cx="7104063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4695" autoAdjust="0"/>
  </p:normalViewPr>
  <p:slideViewPr>
    <p:cSldViewPr snapToGrid="0">
      <p:cViewPr varScale="1">
        <p:scale>
          <a:sx n="56" d="100"/>
          <a:sy n="56" d="100"/>
        </p:scale>
        <p:origin x="15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461CB2F5-AB2F-456B-A8DA-8D993E65552F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E3414039-753F-4AF5-B07A-99E666C9B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868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EBFEA5D8-0B1C-4EA7-B754-A61EEB2A8A47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BA622459-4968-4CD2-83A5-BC2DCB27A9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879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22459-4968-4CD2-83A5-BC2DCB27A9F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3876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22459-4968-4CD2-83A5-BC2DCB27A9F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1334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22459-4968-4CD2-83A5-BC2DCB27A9FF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7177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22459-4968-4CD2-83A5-BC2DCB27A9F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0182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22459-4968-4CD2-83A5-BC2DCB27A9F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12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22459-4968-4CD2-83A5-BC2DCB27A9F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003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22459-4968-4CD2-83A5-BC2DCB27A9F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914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22459-4968-4CD2-83A5-BC2DCB27A9F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206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r>
              <a:rPr lang="ru-RU" sz="1300" dirty="0"/>
              <a:t>Персонал, работающий в МО, перед выходом на работу должен оценить состояние своего здоровья и эпидемиологический анамнез. На входе в МО должен быть организован медицинский пост, где проводиться опрос работников, измерение температуры, осмотр на наличие респираторных симптомов. Контакт с лицом, который контактировал с подозрительным или подтвержденным заболеванием COVID-19 (т.е. с контактным), не является основанием для отстранения сотрудника от работы. Персонал не допускается к работе только при наличии тесного (семейного) контакта с подтвержденным случаем COVID-19. Другие контакты не являются основанием для отстранения от работы.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22459-4968-4CD2-83A5-BC2DCB27A9F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543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r>
              <a:rPr lang="ru-RU" sz="1300" dirty="0"/>
              <a:t>Персонал, работающий в МО, перед выходом на работу должен оценить состояние своего здоровья и эпидемиологический анамнез. На входе в МО должен быть организован медицинский пост, где проводиться опрос работников, измерение температуры, осмотр на наличие респираторных симптомов. Контакт с лицом, который контактировал с подозрительным или подтвержденным заболеванием COVID-19 (т.е. с контактным), не является основанием для отстранения сотрудника от работы. Персонал не допускается к работе только при наличии тесного (семейного) контакта с подтвержденным случаем COVID-19. Другие контакты не являются основанием для отстранения от работы.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22459-4968-4CD2-83A5-BC2DCB27A9F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141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22459-4968-4CD2-83A5-BC2DCB27A9F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760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22459-4968-4CD2-83A5-BC2DCB27A9F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894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49363" y="1279525"/>
            <a:ext cx="4605337" cy="3454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22459-4968-4CD2-83A5-BC2DCB27A9F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63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9919-2C21-418E-90B3-05FA9068FDA6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58BA-9391-42DA-89AC-89CDDF076A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95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9919-2C21-418E-90B3-05FA9068FDA6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58BA-9391-42DA-89AC-89CDDF076A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05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9919-2C21-418E-90B3-05FA9068FDA6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58BA-9391-42DA-89AC-89CDDF076A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48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9919-2C21-418E-90B3-05FA9068FDA6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58BA-9391-42DA-89AC-89CDDF076A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619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9919-2C21-418E-90B3-05FA9068FDA6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58BA-9391-42DA-89AC-89CDDF076A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36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9919-2C21-418E-90B3-05FA9068FDA6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58BA-9391-42DA-89AC-89CDDF076A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982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9919-2C21-418E-90B3-05FA9068FDA6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58BA-9391-42DA-89AC-89CDDF076A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82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9919-2C21-418E-90B3-05FA9068FDA6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58BA-9391-42DA-89AC-89CDDF076A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11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9919-2C21-418E-90B3-05FA9068FDA6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58BA-9391-42DA-89AC-89CDDF076A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597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9919-2C21-418E-90B3-05FA9068FDA6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58BA-9391-42DA-89AC-89CDDF076A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576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9919-2C21-418E-90B3-05FA9068FDA6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58BA-9391-42DA-89AC-89CDDF076A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67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19919-2C21-418E-90B3-05FA9068FDA6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558BA-9391-42DA-89AC-89CDDF076A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58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5790" y="3057074"/>
            <a:ext cx="7886700" cy="227975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ПРОФИЛАКТИКА ЗАНОСА И РАСПРОСТРАНЕНИЯ COVID-19 В МЕДИЦИНСКИХ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ОРГАНИЗАЦИЯХ</a:t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ТВЕРСКОЙ ОБЛАСТИ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Знак на пленке «Осторожно. Биологическая опасность. Коронавирус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100" y="638994"/>
            <a:ext cx="2418080" cy="2418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225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958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Мероприятия в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условиях высокой вероятности поступления пациента с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880" y="1255826"/>
            <a:ext cx="907542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Запрет </a:t>
            </a:r>
            <a:r>
              <a:rPr lang="ru-RU" sz="2000" dirty="0"/>
              <a:t>на посещения пациентов в МО стационарного типа родственниками и другими лицами;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Запрет </a:t>
            </a:r>
            <a:r>
              <a:rPr lang="ru-RU" sz="2000" dirty="0"/>
              <a:t>посещения МО стационарного типа лицами, не являющимися сотрудниками организации;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Остановка </a:t>
            </a:r>
            <a:r>
              <a:rPr lang="ru-RU" sz="2000" dirty="0"/>
              <a:t>и перенос плановой госпитализации;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Проведение </a:t>
            </a:r>
            <a:r>
              <a:rPr lang="ru-RU" sz="2000" dirty="0"/>
              <a:t>2-кратного в течение суток медицинского осмотра и термометрии всех стационарных пациентов с записью результатов в листе наблюдения;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Обучение </a:t>
            </a:r>
            <a:r>
              <a:rPr lang="ru-RU" sz="2000" dirty="0"/>
              <a:t>и инструктаж медицинских сотрудников по вопросам предупреждения распространения </a:t>
            </a:r>
            <a:r>
              <a:rPr lang="ru-RU" sz="2000" dirty="0" err="1"/>
              <a:t>коронавирусной</a:t>
            </a:r>
            <a:r>
              <a:rPr lang="ru-RU" sz="2000" dirty="0"/>
              <a:t> инфекции COVID-19, проведения противоэпидемических мероприятий, использованию СИЗ и мерах личной профилактики;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Разработка </a:t>
            </a:r>
            <a:r>
              <a:rPr lang="ru-RU" sz="2000" dirty="0"/>
              <a:t>порядка действий при выявлении пациента с подозрением на инфекцию, вызванную новым </a:t>
            </a:r>
            <a:r>
              <a:rPr lang="ru-RU" sz="2000" dirty="0" err="1"/>
              <a:t>коронавирусом</a:t>
            </a:r>
            <a:r>
              <a:rPr lang="ru-RU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9367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958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выявлении больного или лица с подозрением на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890" y="1655876"/>
            <a:ext cx="86182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b="1" dirty="0"/>
              <a:t>Сценарий 1. </a:t>
            </a:r>
            <a:r>
              <a:rPr lang="ru-RU" sz="2000" dirty="0"/>
              <a:t>Пациент переводится в специализированный инфекционный стационар (отделение) в соответствии со схемой </a:t>
            </a:r>
            <a:r>
              <a:rPr lang="ru-RU" sz="2000" dirty="0" smtClean="0"/>
              <a:t>маршрутизации. </a:t>
            </a:r>
            <a:r>
              <a:rPr lang="ru-RU" sz="2000" dirty="0"/>
              <a:t>Данный сценарий является оптимальным и </a:t>
            </a:r>
            <a:r>
              <a:rPr lang="ru-RU" sz="2000" dirty="0" smtClean="0"/>
              <a:t>предпочтительным.</a:t>
            </a:r>
            <a:endParaRPr lang="en-US" sz="2000" dirty="0" smtClean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b="1" dirty="0" smtClean="0"/>
              <a:t>Сценарий </a:t>
            </a:r>
            <a:r>
              <a:rPr lang="ru-RU" sz="2000" b="1" dirty="0"/>
              <a:t>2. </a:t>
            </a:r>
            <a:r>
              <a:rPr lang="ru-RU" sz="2000" dirty="0"/>
              <a:t>Если сценарий 1 выполнить невозможно, то пациент должен быть переведен в изолятор в данной </a:t>
            </a:r>
            <a:r>
              <a:rPr lang="ru-RU" sz="2000" dirty="0" smtClean="0"/>
              <a:t>МО.</a:t>
            </a:r>
            <a:endParaRPr lang="en-US" sz="2000" dirty="0" smtClean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b="1" dirty="0" smtClean="0"/>
              <a:t>Сценарий </a:t>
            </a:r>
            <a:r>
              <a:rPr lang="ru-RU" sz="2000" b="1" dirty="0"/>
              <a:t>3. </a:t>
            </a:r>
            <a:r>
              <a:rPr lang="ru-RU" sz="2000" dirty="0"/>
              <a:t>Если сценарий 1 и 2 выполнить невозможно, то пациент переводится в отдельную палату с санитарным узлом. При отсутствии палат с санитарным узлом палата оборудуется судном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>
              <a:spcAft>
                <a:spcPts val="1200"/>
              </a:spcAft>
            </a:pPr>
            <a:r>
              <a:rPr lang="ru-RU" sz="2000" dirty="0" smtClean="0"/>
              <a:t>Основная задача</a:t>
            </a:r>
            <a:r>
              <a:rPr lang="en-US" sz="2000" dirty="0" smtClean="0"/>
              <a:t> – </a:t>
            </a:r>
            <a:r>
              <a:rPr lang="ru-RU" sz="2000" dirty="0" smtClean="0"/>
              <a:t>максимальная изоляция </a:t>
            </a:r>
            <a:r>
              <a:rPr lang="ru-RU" sz="2000" dirty="0"/>
              <a:t>пациента по месту выявления и </a:t>
            </a:r>
            <a:r>
              <a:rPr lang="ru-RU" sz="2000" dirty="0" smtClean="0"/>
              <a:t>проведени</a:t>
            </a:r>
            <a:r>
              <a:rPr lang="ru-RU" sz="2000" dirty="0"/>
              <a:t>е</a:t>
            </a:r>
            <a:r>
              <a:rPr lang="ru-RU" sz="2000" dirty="0" smtClean="0"/>
              <a:t> </a:t>
            </a:r>
            <a:r>
              <a:rPr lang="ru-RU" sz="2000" dirty="0"/>
              <a:t>первичных противоэпидемических </a:t>
            </a:r>
            <a:r>
              <a:rPr lang="ru-RU" sz="2000" dirty="0" smtClean="0"/>
              <a:t>мероприятий до его эвакуации в инфекционный госпиталь.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4679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958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Рекомендации для мед. работников с высоким риском заражения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890" y="1655876"/>
            <a:ext cx="86182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Изоляция и медицинское наблюдение в условиях </a:t>
            </a:r>
            <a:r>
              <a:rPr lang="ru-RU" sz="2000" dirty="0" err="1" smtClean="0"/>
              <a:t>мед.организации</a:t>
            </a:r>
            <a:r>
              <a:rPr lang="ru-RU" sz="2000" dirty="0" smtClean="0"/>
              <a:t> или на дому на срок 14 дней с момента последнего контакта с пациентом с подтвержденным диагнозом </a:t>
            </a:r>
            <a:r>
              <a:rPr lang="en-US" sz="2000" dirty="0" smtClean="0"/>
              <a:t>COVID-19</a:t>
            </a:r>
            <a:r>
              <a:rPr lang="ru-RU" sz="2000" dirty="0" smtClean="0"/>
              <a:t>;</a:t>
            </a:r>
            <a:endParaRPr lang="en-US" sz="2000" dirty="0" smtClean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Незамедлительное лабораторное обследование на </a:t>
            </a:r>
            <a:r>
              <a:rPr lang="en-US" sz="2000" dirty="0" smtClean="0"/>
              <a:t>COVID-19</a:t>
            </a:r>
            <a:r>
              <a:rPr lang="ru-RU" sz="2000" dirty="0" smtClean="0"/>
              <a:t>;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Регулярное прохождение обследования на </a:t>
            </a:r>
            <a:r>
              <a:rPr lang="en-US" sz="2000" dirty="0" smtClean="0"/>
              <a:t>COVID-19</a:t>
            </a:r>
            <a:r>
              <a:rPr lang="ru-RU" sz="2000" dirty="0" smtClean="0"/>
              <a:t>, не реже 1 раза в неделю.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Неукоснительное соблюдение требований биологической безопасности при работе с подозрительными и вероятными пациентами.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Обязательное использование СИЗ при оказании мед. Помощи вне зависимости от медицинского профиля учреждения.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3641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958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этапы обеспечения биологической безопасности в мед. учреждении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890" y="1358696"/>
            <a:ext cx="86182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2000" dirty="0" smtClean="0"/>
              <a:t>Воздействие на источник инфекции – больной человек (пациент)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Ограничительный режим в учреждении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Тщательный фильтр пациентов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Контроль состояния здоровья мед. персонала</a:t>
            </a:r>
            <a:endParaRPr lang="ru-RU" sz="2000" dirty="0" smtClean="0"/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2000" dirty="0" smtClean="0"/>
              <a:t>Воздействие на путь передачи – проведение дезинфекционных мероприятий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Проведение текущей и заключительной дезинфекции по </a:t>
            </a:r>
            <a:r>
              <a:rPr lang="ru-RU" sz="2000" dirty="0" err="1" smtClean="0"/>
              <a:t>вирулицидному</a:t>
            </a:r>
            <a:r>
              <a:rPr lang="ru-RU" sz="2000" dirty="0" smtClean="0"/>
              <a:t> режиму с применением регламентированных </a:t>
            </a:r>
            <a:r>
              <a:rPr lang="ru-RU" sz="2000" dirty="0" err="1" smtClean="0"/>
              <a:t>дезинфектантов</a:t>
            </a:r>
            <a:endParaRPr lang="ru-RU" sz="2000" dirty="0" smtClean="0"/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ru-RU" sz="2000" dirty="0" smtClean="0"/>
              <a:t>Защита персонала – использование СИЗ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Применение эффективных СИЗ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Соблюдение правил надевания и снятия защитной одежды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1615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958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Регистрация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мед.учреждениях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Тверской области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0030" y="1348740"/>
            <a:ext cx="87096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По состоянию на 30.04.2020 г. зарегистрировано 15 эпидемических очагов новой </a:t>
            </a:r>
            <a:r>
              <a:rPr lang="ru-RU" sz="2800" dirty="0" err="1" smtClean="0"/>
              <a:t>коронавирусной</a:t>
            </a:r>
            <a:r>
              <a:rPr lang="ru-RU" sz="2800" dirty="0" smtClean="0"/>
              <a:t> инфекции в медицинских учреждениях Твери и Тверской области.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Более 25 отделений (хирургического и терапевтического профиля) помещены на карантин.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 smtClean="0"/>
              <a:t>Более 150 человек, в том числе более 50 мед. </a:t>
            </a:r>
            <a:r>
              <a:rPr lang="ru-RU" sz="2800" dirty="0" smtClean="0"/>
              <a:t>работников </a:t>
            </a:r>
            <a:r>
              <a:rPr lang="ru-RU" sz="2800" dirty="0" smtClean="0"/>
              <a:t>подвергнуты изоляции на 14 дней как в домашних условиях, так и в закрытых на карантин отделениях.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6211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958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Факторы, способствующие внутрибольничному распространению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900" y="797243"/>
            <a:ext cx="8538210" cy="56323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endParaRPr lang="ru-RU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/>
              <a:t>Поступление пациента в инкубационном </a:t>
            </a:r>
            <a:r>
              <a:rPr lang="ru-RU" sz="2400" dirty="0" smtClean="0"/>
              <a:t>периоде;</a:t>
            </a:r>
            <a:endParaRPr lang="ru-RU" sz="24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/>
              <a:t>Поздняя </a:t>
            </a:r>
            <a:r>
              <a:rPr lang="ru-RU" sz="2400" dirty="0"/>
              <a:t>диагностика </a:t>
            </a:r>
            <a:r>
              <a:rPr lang="ru-RU" sz="2400" dirty="0" smtClean="0"/>
              <a:t>инфекции;</a:t>
            </a:r>
            <a:endParaRPr lang="ru-RU" sz="24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/>
              <a:t>Отсутствие настороженности мед</a:t>
            </a:r>
            <a:r>
              <a:rPr lang="ru-RU" sz="2400" dirty="0" smtClean="0"/>
              <a:t>. Персонала;</a:t>
            </a:r>
            <a:endParaRPr lang="ru-RU" sz="24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/>
              <a:t>Несоблюдение противоэпидемических мер при организации работы мед. </a:t>
            </a:r>
            <a:r>
              <a:rPr lang="ru-RU" sz="2400" dirty="0" smtClean="0"/>
              <a:t>Учреждений;</a:t>
            </a:r>
            <a:endParaRPr lang="ru-RU" sz="24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/>
              <a:t>Отсутствие или неправильное использование </a:t>
            </a:r>
            <a:r>
              <a:rPr lang="ru-RU" sz="2400" dirty="0" smtClean="0"/>
              <a:t>СИЗ;</a:t>
            </a:r>
            <a:endParaRPr lang="ru-RU" sz="24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 smtClean="0"/>
              <a:t>Отсутствие профессионального аудита состояния противоэпидемической </a:t>
            </a:r>
            <a:r>
              <a:rPr lang="ru-RU" sz="2400" dirty="0" smtClean="0"/>
              <a:t>готовности </a:t>
            </a:r>
            <a:r>
              <a:rPr lang="ru-RU" sz="2400" dirty="0" err="1" smtClean="0"/>
              <a:t>мед.учреждений</a:t>
            </a:r>
            <a:r>
              <a:rPr lang="ru-RU" sz="2400" dirty="0" smtClean="0"/>
              <a:t>.</a:t>
            </a:r>
            <a:endParaRPr lang="ru-RU" sz="2400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923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958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требования к организации работы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мед.учреждений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период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пан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емии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90" y="1211580"/>
            <a:ext cx="90754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В целях обеспечения готовности к проведению противоэпидемических мероприятий в случае заноса и распространения</a:t>
            </a:r>
            <a:r>
              <a:rPr lang="en-US" sz="2000" dirty="0" smtClean="0"/>
              <a:t> COVID-19</a:t>
            </a:r>
            <a:r>
              <a:rPr lang="ru-RU" sz="2000" dirty="0" smtClean="0"/>
              <a:t>, в мед. учреждении необходимо иметь оперативный план первичных противоэпидемических </a:t>
            </a:r>
            <a:r>
              <a:rPr lang="ru-RU" sz="2000" dirty="0" smtClean="0"/>
              <a:t>мероприятий;</a:t>
            </a:r>
            <a:endParaRPr lang="ru-RU" sz="2000" dirty="0" smtClean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Оценка противоэпидемической готовности мед. учреждения должна проводиться строго по чек-листам, размещенным на сайте Национального института качества </a:t>
            </a:r>
            <a:r>
              <a:rPr lang="ru-RU" sz="2000" dirty="0" smtClean="0"/>
              <a:t>Росздравнадзора;</a:t>
            </a:r>
            <a:endParaRPr lang="ru-RU" sz="2000" dirty="0" smtClean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Оказание медицинской помощи должно проводиться из расчета, что все пациенты с ОРВИ являются потенциально </a:t>
            </a:r>
            <a:r>
              <a:rPr lang="en-US" sz="2000" dirty="0" smtClean="0"/>
              <a:t>COVID</a:t>
            </a:r>
            <a:r>
              <a:rPr lang="ru-RU" sz="2000" dirty="0" smtClean="0"/>
              <a:t> </a:t>
            </a:r>
            <a:r>
              <a:rPr lang="ru-RU" sz="2000" dirty="0" smtClean="0"/>
              <a:t>положительными;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Дезинфекция в мед. учреждении должна проводиться </a:t>
            </a:r>
            <a:r>
              <a:rPr lang="ru-RU" sz="2000" dirty="0" err="1" smtClean="0"/>
              <a:t>дезинфектантами</a:t>
            </a:r>
            <a:r>
              <a:rPr lang="ru-RU" sz="2000" dirty="0" smtClean="0"/>
              <a:t>, активными в отношении вирусов, регламентированных к применению в условиях пандемии </a:t>
            </a:r>
            <a:r>
              <a:rPr lang="en-US" sz="2000" dirty="0" smtClean="0"/>
              <a:t>COVID-19</a:t>
            </a:r>
            <a:r>
              <a:rPr lang="ru-RU" sz="2000" dirty="0"/>
              <a:t>;</a:t>
            </a:r>
            <a:r>
              <a:rPr lang="ru-RU" sz="2000" dirty="0" smtClean="0"/>
              <a:t> </a:t>
            </a:r>
            <a:endParaRPr lang="ru-RU" sz="2000" dirty="0" smtClean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Использование СИЗ всеми мед. работниками в учреждении независимо от вида оказания мед. </a:t>
            </a:r>
            <a:r>
              <a:rPr lang="ru-RU" sz="2000" dirty="0" smtClean="0"/>
              <a:t>помощи.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7281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958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 состояния здоровья мед. персонала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40" y="1495856"/>
            <a:ext cx="856107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Оценка состояния </a:t>
            </a:r>
            <a:r>
              <a:rPr lang="ru-RU" sz="2000" dirty="0"/>
              <a:t>своего здоровья и </a:t>
            </a:r>
            <a:r>
              <a:rPr lang="ru-RU" sz="2000" dirty="0" smtClean="0"/>
              <a:t>эпидемиологического анамнеза;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Организация медицинского поста на </a:t>
            </a:r>
            <a:r>
              <a:rPr lang="ru-RU" sz="2000" dirty="0"/>
              <a:t>входе в </a:t>
            </a:r>
            <a:r>
              <a:rPr lang="ru-RU" sz="2000" dirty="0" err="1" smtClean="0"/>
              <a:t>мед.учреждение</a:t>
            </a:r>
            <a:r>
              <a:rPr lang="ru-RU" sz="2000" dirty="0" smtClean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Опрос жалоб;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Термометрия;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Осмотр </a:t>
            </a:r>
            <a:r>
              <a:rPr lang="ru-RU" sz="2000" dirty="0"/>
              <a:t>на наличие респираторных симптомов. </a:t>
            </a:r>
            <a:endParaRPr lang="ru-R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000" dirty="0"/>
          </a:p>
          <a:p>
            <a:r>
              <a:rPr lang="ru-RU" sz="2000" dirty="0" smtClean="0"/>
              <a:t>Контакт </a:t>
            </a:r>
            <a:r>
              <a:rPr lang="ru-RU" sz="2000" dirty="0"/>
              <a:t>с лицом, который контактировал с подозрительным или подтвержденным заболеванием COVID-19 (т.е. с контактным), не является основанием для отстранения сотрудника от </a:t>
            </a:r>
            <a:r>
              <a:rPr lang="ru-RU" sz="2000" dirty="0" smtClean="0"/>
              <a:t>работы.</a:t>
            </a:r>
          </a:p>
          <a:p>
            <a:endParaRPr lang="ru-RU" sz="2000" dirty="0"/>
          </a:p>
          <a:p>
            <a:r>
              <a:rPr lang="ru-RU" sz="2000" dirty="0" smtClean="0"/>
              <a:t>Персонал </a:t>
            </a:r>
            <a:r>
              <a:rPr lang="ru-RU" sz="2000" dirty="0"/>
              <a:t>не допускается к работе только при наличии тесного (</a:t>
            </a:r>
            <a:r>
              <a:rPr lang="ru-RU" sz="2000" dirty="0" smtClean="0"/>
              <a:t>семейного) </a:t>
            </a:r>
            <a:r>
              <a:rPr lang="ru-RU" sz="2000" dirty="0"/>
              <a:t>контакта с подтвержденным случаем </a:t>
            </a:r>
            <a:r>
              <a:rPr lang="ru-RU" sz="2000" dirty="0" smtClean="0"/>
              <a:t>COVID-19.</a:t>
            </a:r>
          </a:p>
          <a:p>
            <a:endParaRPr lang="ru-RU" sz="2000" dirty="0"/>
          </a:p>
          <a:p>
            <a:r>
              <a:rPr lang="ru-RU" sz="2000" dirty="0" smtClean="0"/>
              <a:t>Другие контакты не являются основанием для отстранения от работы.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7872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958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 пациентов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2910" y="1244396"/>
            <a:ext cx="856107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000" dirty="0" smtClean="0"/>
              <a:t>Перед </a:t>
            </a:r>
            <a:r>
              <a:rPr lang="ru-RU" sz="2000" dirty="0"/>
              <a:t>госпитализацией больного </a:t>
            </a:r>
            <a:r>
              <a:rPr lang="ru-RU" sz="2000" dirty="0" smtClean="0"/>
              <a:t>должен </a:t>
            </a:r>
            <a:r>
              <a:rPr lang="ru-RU" sz="2000" dirty="0"/>
              <a:t>быть </a:t>
            </a:r>
            <a:r>
              <a:rPr lang="ru-RU" sz="2000" dirty="0" smtClean="0"/>
              <a:t>тщательно собран </a:t>
            </a:r>
            <a:r>
              <a:rPr lang="ru-RU" sz="2000" dirty="0"/>
              <a:t>эпидемиологический анамнез</a:t>
            </a:r>
            <a:r>
              <a:rPr lang="ru-RU" sz="2000" dirty="0" smtClean="0"/>
              <a:t>: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возвращение из зарубежной поездки за </a:t>
            </a:r>
            <a:r>
              <a:rPr lang="ru-RU" sz="2000" dirty="0"/>
              <a:t>14 дней до обращения</a:t>
            </a:r>
            <a:r>
              <a:rPr lang="ru-RU" sz="2000" dirty="0" smtClean="0"/>
              <a:t>;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наличие </a:t>
            </a:r>
            <a:r>
              <a:rPr lang="ru-RU" sz="2000" dirty="0"/>
              <a:t>тесных контактов за последние 14 дней с лицами, находящимися под наблюдением по инфекции, вызванной новым </a:t>
            </a:r>
            <a:r>
              <a:rPr lang="ru-RU" sz="2000" dirty="0" err="1"/>
              <a:t>коронавирусом</a:t>
            </a:r>
            <a:r>
              <a:rPr lang="ru-RU" sz="2000" dirty="0"/>
              <a:t> SARS-CoV-2, которые в последующем заболели</a:t>
            </a:r>
            <a:r>
              <a:rPr lang="ru-RU" sz="2000" dirty="0" smtClean="0"/>
              <a:t>;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наличие </a:t>
            </a:r>
            <a:r>
              <a:rPr lang="ru-RU" sz="2000" dirty="0"/>
              <a:t>тесных контактов за последние 14 дней с лицами, у которых лабораторно подтвержден диагноз COVID-19. </a:t>
            </a:r>
            <a:endParaRPr lang="ru-RU" sz="2000" dirty="0" smtClean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 smtClean="0"/>
              <a:t>работа </a:t>
            </a:r>
            <a:r>
              <a:rPr lang="ru-RU" sz="2000" dirty="0"/>
              <a:t>с больными с подтвержденными и подозрительными случаями </a:t>
            </a:r>
            <a:r>
              <a:rPr lang="ru-RU" sz="2000" dirty="0" smtClean="0"/>
              <a:t>COVID-19</a:t>
            </a:r>
          </a:p>
          <a:p>
            <a:pPr>
              <a:spcAft>
                <a:spcPts val="1200"/>
              </a:spcAft>
            </a:pPr>
            <a:r>
              <a:rPr lang="ru-RU" sz="2000" dirty="0" smtClean="0"/>
              <a:t>Пациент </a:t>
            </a:r>
            <a:r>
              <a:rPr lang="ru-RU" sz="2000" dirty="0"/>
              <a:t>должен быть осмотрен на наличие острого респираторного заболевания и других клинических симптомов, характерных для данной инфекции, руководствуясь при этом критериями </a:t>
            </a:r>
            <a:r>
              <a:rPr lang="ru-RU" sz="2000" dirty="0" smtClean="0"/>
              <a:t>стандартного </a:t>
            </a:r>
            <a:r>
              <a:rPr lang="ru-RU" sz="2000" dirty="0"/>
              <a:t>определения случая «Подозрительный на COVID-19 случай» и «Вероятный случай COVID-19»: </a:t>
            </a:r>
          </a:p>
        </p:txBody>
      </p:sp>
    </p:spTree>
    <p:extLst>
      <p:ext uri="{BB962C8B-B14F-4D97-AF65-F5344CB8AC3E}">
        <p14:creationId xmlns:p14="http://schemas.microsoft.com/office/powerpoint/2010/main" val="21314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958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Стандартное определение случая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Подозрительный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случай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" y="1634490"/>
            <a:ext cx="90754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400" dirty="0" smtClean="0"/>
              <a:t>Клинические </a:t>
            </a:r>
            <a:r>
              <a:rPr lang="ru-RU" sz="2400" dirty="0"/>
              <a:t>проявления острой респираторной инфекции (температура тела выше 37,5 °C и один или более из следующих признаков: кашель, одышка, ощущение заложенности в грудной клетке, насыщение крови кислородом по данным </a:t>
            </a:r>
            <a:r>
              <a:rPr lang="ru-RU" sz="2400" dirty="0" err="1"/>
              <a:t>пульсоксиметрии</a:t>
            </a:r>
            <a:r>
              <a:rPr lang="ru-RU" sz="2400" dirty="0"/>
              <a:t> (SpO2) ≤ 95%, боль в горле, насморк, снижение обоняния и вкуса, признаки конъюнктивита) при отсутствии других известных причин, которые объясняют клиническую картину вне зависимости от эпидемиологического анамнеза.</a:t>
            </a:r>
          </a:p>
        </p:txBody>
      </p:sp>
    </p:spTree>
    <p:extLst>
      <p:ext uri="{BB962C8B-B14F-4D97-AF65-F5344CB8AC3E}">
        <p14:creationId xmlns:p14="http://schemas.microsoft.com/office/powerpoint/2010/main" val="365429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958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Стандартное определение случая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Вероятный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случай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" y="1645920"/>
            <a:ext cx="90754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Клинические </a:t>
            </a:r>
            <a:r>
              <a:rPr lang="ru-RU" sz="2000" dirty="0"/>
              <a:t>проявления острой респираторной инфекции (температура тела выше 37,5 °C и один или более признаков: кашель, одышка, ощущение заложенности в грудной клетке, насыщение крови кислородом по данным </a:t>
            </a:r>
            <a:r>
              <a:rPr lang="ru-RU" sz="2000" dirty="0" err="1"/>
              <a:t>пульсоксиметрии</a:t>
            </a:r>
            <a:r>
              <a:rPr lang="ru-RU" sz="2000" dirty="0"/>
              <a:t> (SpO2) ≤ 94%, боль в горле, насморк, снижение обоняния и вкуса, признаки конъюнктивита) при наличии хотя бы одного из эпидемиологических признаков: </a:t>
            </a:r>
            <a:endParaRPr lang="ru-RU" sz="2000" dirty="0" smtClean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возвращение из зарубежной поездки за 14 дней до появления симптомов;</a:t>
            </a:r>
          </a:p>
          <a:p>
            <a:pPr marL="342900" indent="-342900">
              <a:buFontTx/>
              <a:buChar char="-"/>
            </a:pPr>
            <a:r>
              <a:rPr lang="ru-RU" sz="2000" dirty="0" smtClean="0"/>
              <a:t>наличие тесных контактов за последние 14 дней с лицом, находящимся под наблюдением по COVID-19, который в последующем заболел;</a:t>
            </a:r>
          </a:p>
          <a:p>
            <a:pPr marL="342900" indent="-342900">
              <a:buFontTx/>
              <a:buChar char="-"/>
            </a:pPr>
            <a:r>
              <a:rPr lang="ru-RU" sz="2000" dirty="0" smtClean="0"/>
              <a:t>наличие </a:t>
            </a:r>
            <a:r>
              <a:rPr lang="ru-RU" sz="2000" dirty="0"/>
              <a:t>тесных контактов за последние 14 дней с лицом, у которого лабораторно подтвержден диагноз COVID-19</a:t>
            </a:r>
            <a:r>
              <a:rPr lang="ru-RU" sz="2000" dirty="0" smtClean="0"/>
              <a:t>.</a:t>
            </a:r>
          </a:p>
          <a:p>
            <a:pPr marL="342900" indent="-342900">
              <a:buFontTx/>
              <a:buChar char="-"/>
            </a:pPr>
            <a:r>
              <a:rPr lang="ru-RU" sz="2000" dirty="0" smtClean="0"/>
              <a:t>работа </a:t>
            </a:r>
            <a:r>
              <a:rPr lang="ru-RU" sz="2000" dirty="0"/>
              <a:t>с больными с подтвержденными и подозрительными случаями COVID-19 </a:t>
            </a:r>
          </a:p>
        </p:txBody>
      </p:sp>
    </p:spTree>
    <p:extLst>
      <p:ext uri="{BB962C8B-B14F-4D97-AF65-F5344CB8AC3E}">
        <p14:creationId xmlns:p14="http://schemas.microsoft.com/office/powerpoint/2010/main" val="250537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9586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Стандартное определение случая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Вероятный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случай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" y="1645920"/>
            <a:ext cx="907542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rabicPeriod" startAt="2"/>
            </a:pPr>
            <a:r>
              <a:rPr lang="ru-RU" sz="2400" dirty="0" smtClean="0"/>
              <a:t>Наличие </a:t>
            </a:r>
            <a:r>
              <a:rPr lang="ru-RU" sz="2400" dirty="0"/>
              <a:t>клинических проявлений тяжелой пневмонии, ОРДС, сепсиса или наличие пневмонии с характерными изменениями в легких по данным компьютерной томографии или обзорной рентгенографии органов грудной клетки вне зависимости от результатов лабораторного исследования на наличие РНК SARS-CoV-2 методом ПЦР и эпидемиологического </a:t>
            </a:r>
            <a:r>
              <a:rPr lang="ru-RU" sz="2400" dirty="0" smtClean="0"/>
              <a:t>анамнеза.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 startAt="2"/>
            </a:pPr>
            <a:r>
              <a:rPr lang="ru-RU" sz="2400" dirty="0" smtClean="0"/>
              <a:t>Подозрительный </a:t>
            </a:r>
            <a:r>
              <a:rPr lang="ru-RU" sz="2400" dirty="0"/>
              <a:t>на COVID-19 случай при невозможности проведения лабораторного исследования на наличие РНК SARS-CoV-2 методом ПЦР. </a:t>
            </a:r>
          </a:p>
        </p:txBody>
      </p:sp>
    </p:spTree>
    <p:extLst>
      <p:ext uri="{BB962C8B-B14F-4D97-AF65-F5344CB8AC3E}">
        <p14:creationId xmlns:p14="http://schemas.microsoft.com/office/powerpoint/2010/main" val="344081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</TotalTime>
  <Words>1268</Words>
  <Application>Microsoft Office PowerPoint</Application>
  <PresentationFormat>Экран (4:3)</PresentationFormat>
  <Paragraphs>96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ПРОФИЛАКТИКА ЗАНОСА И РАСПРОСТРАНЕНИЯ COVID-19 В МЕДИЦИНСКИХ ОРГАНИЗАЦИЯХ ТВЕРСКОЙ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Hewlett-Packard Company</dc:creator>
  <cp:lastModifiedBy>Александр Раздорский</cp:lastModifiedBy>
  <cp:revision>40</cp:revision>
  <cp:lastPrinted>2020-05-01T06:08:48Z</cp:lastPrinted>
  <dcterms:created xsi:type="dcterms:W3CDTF">2020-02-04T12:49:11Z</dcterms:created>
  <dcterms:modified xsi:type="dcterms:W3CDTF">2020-05-01T06:10:31Z</dcterms:modified>
</cp:coreProperties>
</file>